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emf" ContentType="image/x-emf"/>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 id="2147483697" r:id="rId4"/>
  </p:sldMasterIdLst>
  <p:notesMasterIdLst>
    <p:notesMasterId r:id="rId16"/>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7" autoAdjust="0"/>
    <p:restoredTop sz="94737" autoAdjust="0"/>
  </p:normalViewPr>
  <p:slideViewPr>
    <p:cSldViewPr>
      <p:cViewPr>
        <p:scale>
          <a:sx n="50" d="100"/>
          <a:sy n="50" d="100"/>
        </p:scale>
        <p:origin x="-52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7DD194-2E80-441D-80D9-8537C4488273}" type="datetimeFigureOut">
              <a:rPr lang="en-US" smtClean="0"/>
              <a:pPr/>
              <a:t>12/28/2011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2C18C9-4361-447C-BDD0-02CC0A90C46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2C18C9-4361-447C-BDD0-02CC0A90C46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2C18C9-4361-447C-BDD0-02CC0A90C46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2C18C9-4361-447C-BDD0-02CC0A90C46E}"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2C18C9-4361-447C-BDD0-02CC0A90C46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2C18C9-4361-447C-BDD0-02CC0A90C46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2C18C9-4361-447C-BDD0-02CC0A90C46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2C18C9-4361-447C-BDD0-02CC0A90C46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2C18C9-4361-447C-BDD0-02CC0A90C46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2C18C9-4361-447C-BDD0-02CC0A90C46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2C18C9-4361-447C-BDD0-02CC0A90C46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2C18C9-4361-447C-BDD0-02CC0A90C46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D8B3D0C2-CAD7-4023-B10B-3FCFD5155F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Vivek Moorthy</a:t>
            </a:r>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
        <p:nvSpPr>
          <p:cNvPr id="7" name="Slide Number Placeholder 6"/>
          <p:cNvSpPr>
            <a:spLocks noGrp="1"/>
          </p:cNvSpPr>
          <p:nvPr>
            <p:ph type="sldNum" sz="quarter" idx="12"/>
          </p:nvPr>
        </p:nvSpPr>
        <p:spPr/>
        <p:txBody>
          <a:bodyPr/>
          <a:lstStyle/>
          <a:p>
            <a:fld id="{D8B3D0C2-CAD7-4023-B10B-3FCFD5155F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D8B3D0C2-CAD7-4023-B10B-3FCFD5155FE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D8B3D0C2-CAD7-4023-B10B-3FCFD5155FE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172200"/>
            <a:ext cx="2133600" cy="365125"/>
          </a:xfrm>
        </p:spPr>
        <p:txBody>
          <a:bodyPr/>
          <a:lstStyle/>
          <a:p>
            <a:r>
              <a:rPr lang="en-US" smtClean="0"/>
              <a:t>Vivek Moorthy</a:t>
            </a:r>
            <a:endParaRPr lang="en-US"/>
          </a:p>
        </p:txBody>
      </p:sp>
      <p:sp>
        <p:nvSpPr>
          <p:cNvPr id="5" name="Footer Placeholder 4"/>
          <p:cNvSpPr>
            <a:spLocks noGrp="1"/>
          </p:cNvSpPr>
          <p:nvPr>
            <p:ph type="ftr" sz="quarter" idx="11"/>
          </p:nvPr>
        </p:nvSpPr>
        <p:spPr>
          <a:xfrm>
            <a:off x="3124200" y="6172200"/>
            <a:ext cx="2895600" cy="365125"/>
          </a:xfrm>
        </p:spPr>
        <p:txBody>
          <a:bodyPr/>
          <a:lstStyle/>
          <a:p>
            <a:r>
              <a:rPr lang="en-US" dirty="0" smtClean="0"/>
              <a:t>IIM Bangalore, November 21, 2011</a:t>
            </a:r>
            <a:endParaRPr lang="en-US" dirty="0"/>
          </a:p>
        </p:txBody>
      </p:sp>
      <p:sp>
        <p:nvSpPr>
          <p:cNvPr id="6" name="Slide Number Placeholder 5"/>
          <p:cNvSpPr>
            <a:spLocks noGrp="1"/>
          </p:cNvSpPr>
          <p:nvPr>
            <p:ph type="sldNum" sz="quarter" idx="12"/>
          </p:nvPr>
        </p:nvSpPr>
        <p:spPr>
          <a:xfrm>
            <a:off x="6553200" y="6264275"/>
            <a:ext cx="2133600" cy="365125"/>
          </a:xfrm>
        </p:spPr>
        <p:txBody>
          <a:bodyPr/>
          <a:lstStyle/>
          <a:p>
            <a:fld id="{EDD66737-C5E4-4C63-8944-82063ACE69A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057400"/>
            <a:ext cx="7772400" cy="1362075"/>
          </a:xfrm>
        </p:spPr>
        <p:txBody>
          <a:bodyPr anchor="b" anchorCtr="0"/>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429000"/>
            <a:ext cx="7772400" cy="1500187"/>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EDD66737-C5E4-4C63-8944-82063ACE69A5}" type="slidenum">
              <a:rPr lang="en-US" smtClean="0"/>
              <a:pPr/>
              <a:t>‹#›</a:t>
            </a:fld>
            <a:endParaRPr lang="en-US"/>
          </a:p>
        </p:txBody>
      </p:sp>
      <p:sp>
        <p:nvSpPr>
          <p:cNvPr id="7" name="Text Placeholder 2"/>
          <p:cNvSpPr txBox="1">
            <a:spLocks/>
          </p:cNvSpPr>
          <p:nvPr userDrawn="1"/>
        </p:nvSpPr>
        <p:spPr>
          <a:xfrm>
            <a:off x="722313" y="4953000"/>
            <a:ext cx="3849687" cy="1500187"/>
          </a:xfrm>
          <a:prstGeom prst="rect">
            <a:avLst/>
          </a:prstGeom>
        </p:spPr>
        <p:txBody>
          <a:bodyPr vert="horz" lIns="91440" tIns="45720" rIns="91440" bIns="45720" rtlCol="0" anchor="t" anchorCtr="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1"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Vivek Moorthy</a:t>
            </a:r>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
        <p:nvSpPr>
          <p:cNvPr id="7" name="Slide Number Placeholder 6"/>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Vivek Moorthy</a:t>
            </a:r>
            <a:endParaRPr lang="en-US"/>
          </a:p>
        </p:txBody>
      </p:sp>
      <p:sp>
        <p:nvSpPr>
          <p:cNvPr id="8" name="Footer Placeholder 7"/>
          <p:cNvSpPr>
            <a:spLocks noGrp="1"/>
          </p:cNvSpPr>
          <p:nvPr>
            <p:ph type="ftr" sz="quarter" idx="11"/>
          </p:nvPr>
        </p:nvSpPr>
        <p:spPr/>
        <p:txBody>
          <a:bodyPr/>
          <a:lstStyle/>
          <a:p>
            <a:r>
              <a:rPr lang="en-US" smtClean="0"/>
              <a:t>IIM Bangalore, November 21, 2011</a:t>
            </a:r>
            <a:endParaRPr lang="en-US"/>
          </a:p>
        </p:txBody>
      </p:sp>
      <p:sp>
        <p:nvSpPr>
          <p:cNvPr id="9" name="Slide Number Placeholder 8"/>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Vivek Moorthy</a:t>
            </a:r>
            <a:endParaRPr lang="en-US"/>
          </a:p>
        </p:txBody>
      </p:sp>
      <p:sp>
        <p:nvSpPr>
          <p:cNvPr id="4" name="Footer Placeholder 3"/>
          <p:cNvSpPr>
            <a:spLocks noGrp="1"/>
          </p:cNvSpPr>
          <p:nvPr>
            <p:ph type="ftr" sz="quarter" idx="11"/>
          </p:nvPr>
        </p:nvSpPr>
        <p:spPr/>
        <p:txBody>
          <a:bodyPr/>
          <a:lstStyle/>
          <a:p>
            <a:r>
              <a:rPr lang="en-US" smtClean="0"/>
              <a:t>IIM Bangalore, November 21, 2011</a:t>
            </a:r>
            <a:endParaRPr lang="en-US"/>
          </a:p>
        </p:txBody>
      </p:sp>
      <p:sp>
        <p:nvSpPr>
          <p:cNvPr id="5" name="Slide Number Placeholder 4"/>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Vivek Moorthy</a:t>
            </a:r>
            <a:endParaRPr lang="en-US"/>
          </a:p>
        </p:txBody>
      </p:sp>
      <p:sp>
        <p:nvSpPr>
          <p:cNvPr id="3" name="Footer Placeholder 2"/>
          <p:cNvSpPr>
            <a:spLocks noGrp="1"/>
          </p:cNvSpPr>
          <p:nvPr>
            <p:ph type="ftr" sz="quarter" idx="11"/>
          </p:nvPr>
        </p:nvSpPr>
        <p:spPr/>
        <p:txBody>
          <a:bodyPr/>
          <a:lstStyle/>
          <a:p>
            <a:r>
              <a:rPr lang="en-US" smtClean="0"/>
              <a:t>IIM Bangalore, November 21, 2011</a:t>
            </a:r>
            <a:endParaRPr lang="en-US"/>
          </a:p>
        </p:txBody>
      </p:sp>
      <p:sp>
        <p:nvSpPr>
          <p:cNvPr id="4" name="Slide Number Placeholder 3"/>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Vivek Moorthy</a:t>
            </a:r>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
        <p:nvSpPr>
          <p:cNvPr id="7" name="Slide Number Placeholder 6"/>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D8B3D0C2-CAD7-4023-B10B-3FCFD5155FE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Vivek Moorthy</a:t>
            </a:r>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
        <p:nvSpPr>
          <p:cNvPr id="7" name="Slide Number Placeholder 6"/>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2" name="Group 10"/>
          <p:cNvGrpSpPr/>
          <p:nvPr userDrawn="1"/>
        </p:nvGrpSpPr>
        <p:grpSpPr>
          <a:xfrm>
            <a:off x="0" y="0"/>
            <a:ext cx="9144000" cy="304800"/>
            <a:chOff x="0" y="0"/>
            <a:chExt cx="9144000" cy="304800"/>
          </a:xfrm>
        </p:grpSpPr>
        <p:sp>
          <p:nvSpPr>
            <p:cNvPr id="8" name="Rectangle 7"/>
            <p:cNvSpPr/>
            <p:nvPr userDrawn="1"/>
          </p:nvSpPr>
          <p:spPr>
            <a:xfrm>
              <a:off x="4572000" y="0"/>
              <a:ext cx="4572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0"/>
              <a:ext cx="4572000" cy="304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11"/>
          <p:cNvGrpSpPr/>
          <p:nvPr userDrawn="1"/>
        </p:nvGrpSpPr>
        <p:grpSpPr>
          <a:xfrm>
            <a:off x="0" y="6553200"/>
            <a:ext cx="9144000" cy="304800"/>
            <a:chOff x="0" y="0"/>
            <a:chExt cx="9144000" cy="304800"/>
          </a:xfrm>
        </p:grpSpPr>
        <p:sp>
          <p:nvSpPr>
            <p:cNvPr id="13" name="Rectangle 12"/>
            <p:cNvSpPr/>
            <p:nvPr userDrawn="1"/>
          </p:nvSpPr>
          <p:spPr>
            <a:xfrm>
              <a:off x="4572000" y="0"/>
              <a:ext cx="4572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0"/>
              <a:ext cx="4572000" cy="304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Vivek Moorthy</a:t>
            </a:r>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
        <p:nvSpPr>
          <p:cNvPr id="7" name="Slide Number Placeholder 6"/>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Vivek Moorthy</a:t>
            </a:r>
            <a:endParaRPr lang="en-US"/>
          </a:p>
        </p:txBody>
      </p:sp>
      <p:sp>
        <p:nvSpPr>
          <p:cNvPr id="8" name="Footer Placeholder 7"/>
          <p:cNvSpPr>
            <a:spLocks noGrp="1"/>
          </p:cNvSpPr>
          <p:nvPr>
            <p:ph type="ftr" sz="quarter" idx="11"/>
          </p:nvPr>
        </p:nvSpPr>
        <p:spPr/>
        <p:txBody>
          <a:bodyPr/>
          <a:lstStyle/>
          <a:p>
            <a:r>
              <a:rPr lang="en-US" smtClean="0"/>
              <a:t>IIM Bangalore, November 21, 2011</a:t>
            </a:r>
            <a:endParaRPr lang="en-US"/>
          </a:p>
        </p:txBody>
      </p:sp>
      <p:sp>
        <p:nvSpPr>
          <p:cNvPr id="9" name="Slide Number Placeholder 8"/>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D8B3D0C2-CAD7-4023-B10B-3FCFD5155FE7}"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Vivek Moorthy</a:t>
            </a:r>
            <a:endParaRPr lang="en-US"/>
          </a:p>
        </p:txBody>
      </p:sp>
      <p:sp>
        <p:nvSpPr>
          <p:cNvPr id="4" name="Footer Placeholder 3"/>
          <p:cNvSpPr>
            <a:spLocks noGrp="1"/>
          </p:cNvSpPr>
          <p:nvPr>
            <p:ph type="ftr" sz="quarter" idx="11"/>
          </p:nvPr>
        </p:nvSpPr>
        <p:spPr/>
        <p:txBody>
          <a:bodyPr/>
          <a:lstStyle/>
          <a:p>
            <a:r>
              <a:rPr lang="en-US" smtClean="0"/>
              <a:t>IIM Bangalore, November 21, 2011</a:t>
            </a:r>
            <a:endParaRPr lang="en-US"/>
          </a:p>
        </p:txBody>
      </p:sp>
      <p:sp>
        <p:nvSpPr>
          <p:cNvPr id="5" name="Slide Number Placeholder 4"/>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Vivek Moorthy</a:t>
            </a:r>
            <a:endParaRPr lang="en-US"/>
          </a:p>
        </p:txBody>
      </p:sp>
      <p:sp>
        <p:nvSpPr>
          <p:cNvPr id="3" name="Footer Placeholder 2"/>
          <p:cNvSpPr>
            <a:spLocks noGrp="1"/>
          </p:cNvSpPr>
          <p:nvPr>
            <p:ph type="ftr" sz="quarter" idx="11"/>
          </p:nvPr>
        </p:nvSpPr>
        <p:spPr/>
        <p:txBody>
          <a:bodyPr/>
          <a:lstStyle/>
          <a:p>
            <a:r>
              <a:rPr lang="en-US" smtClean="0"/>
              <a:t>IIM Bangalore, November 21, 2011</a:t>
            </a:r>
            <a:endParaRPr lang="en-US"/>
          </a:p>
        </p:txBody>
      </p:sp>
      <p:sp>
        <p:nvSpPr>
          <p:cNvPr id="4" name="Slide Number Placeholder 3"/>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Vivek Moorthy</a:t>
            </a:r>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
        <p:nvSpPr>
          <p:cNvPr id="7" name="Slide Number Placeholder 6"/>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Vivek Moorthy</a:t>
            </a:r>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
        <p:nvSpPr>
          <p:cNvPr id="7" name="Slide Number Placeholder 6"/>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Vivek Moorthy</a:t>
            </a:r>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
        <p:nvSpPr>
          <p:cNvPr id="7" name="Slide Number Placeholder 6"/>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D8B3D0C2-CAD7-4023-B10B-3FCFD5155FE7}"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Vivek Moorthy</a:t>
            </a:r>
            <a:endParaRPr lang="en-US"/>
          </a:p>
        </p:txBody>
      </p:sp>
      <p:sp>
        <p:nvSpPr>
          <p:cNvPr id="8" name="Footer Placeholder 7"/>
          <p:cNvSpPr>
            <a:spLocks noGrp="1"/>
          </p:cNvSpPr>
          <p:nvPr>
            <p:ph type="ftr" sz="quarter" idx="11"/>
          </p:nvPr>
        </p:nvSpPr>
        <p:spPr/>
        <p:txBody>
          <a:bodyPr/>
          <a:lstStyle/>
          <a:p>
            <a:r>
              <a:rPr lang="en-US" smtClean="0"/>
              <a:t>IIM Bangalore, November 21, 2011</a:t>
            </a:r>
            <a:endParaRPr lang="en-US"/>
          </a:p>
        </p:txBody>
      </p:sp>
      <p:sp>
        <p:nvSpPr>
          <p:cNvPr id="9" name="Slide Number Placeholder 8"/>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Vivek Moorthy</a:t>
            </a:r>
            <a:endParaRPr lang="en-US"/>
          </a:p>
        </p:txBody>
      </p:sp>
      <p:sp>
        <p:nvSpPr>
          <p:cNvPr id="4" name="Footer Placeholder 3"/>
          <p:cNvSpPr>
            <a:spLocks noGrp="1"/>
          </p:cNvSpPr>
          <p:nvPr>
            <p:ph type="ftr" sz="quarter" idx="11"/>
          </p:nvPr>
        </p:nvSpPr>
        <p:spPr/>
        <p:txBody>
          <a:bodyPr/>
          <a:lstStyle/>
          <a:p>
            <a:r>
              <a:rPr lang="en-US" smtClean="0"/>
              <a:t>IIM Bangalore, November 21, 2011</a:t>
            </a:r>
            <a:endParaRPr lang="en-US"/>
          </a:p>
        </p:txBody>
      </p:sp>
      <p:sp>
        <p:nvSpPr>
          <p:cNvPr id="5" name="Slide Number Placeholder 4"/>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Vivek Moorthy</a:t>
            </a:r>
            <a:endParaRPr lang="en-US"/>
          </a:p>
        </p:txBody>
      </p:sp>
      <p:sp>
        <p:nvSpPr>
          <p:cNvPr id="3" name="Footer Placeholder 2"/>
          <p:cNvSpPr>
            <a:spLocks noGrp="1"/>
          </p:cNvSpPr>
          <p:nvPr>
            <p:ph type="ftr" sz="quarter" idx="11"/>
          </p:nvPr>
        </p:nvSpPr>
        <p:spPr/>
        <p:txBody>
          <a:bodyPr/>
          <a:lstStyle/>
          <a:p>
            <a:r>
              <a:rPr lang="en-US" smtClean="0"/>
              <a:t>IIM Bangalore, November 21, 2011</a:t>
            </a:r>
            <a:endParaRPr lang="en-US"/>
          </a:p>
        </p:txBody>
      </p:sp>
      <p:sp>
        <p:nvSpPr>
          <p:cNvPr id="4" name="Slide Number Placeholder 3"/>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Vivek Moorthy</a:t>
            </a:r>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
        <p:nvSpPr>
          <p:cNvPr id="7" name="Slide Number Placeholder 6"/>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Vivek Moorthy</a:t>
            </a:r>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
        <p:nvSpPr>
          <p:cNvPr id="7" name="Slide Number Placeholder 6"/>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Footer Placeholder 4"/>
          <p:cNvSpPr>
            <a:spLocks noGrp="1"/>
          </p:cNvSpPr>
          <p:nvPr>
            <p:ph type="ftr" sz="quarter" idx="11"/>
          </p:nvPr>
        </p:nvSpPr>
        <p:spPr/>
        <p:txBody>
          <a:bodyPr/>
          <a:lstStyle/>
          <a:p>
            <a:r>
              <a:rPr lang="en-US" smtClean="0"/>
              <a:t>IIM Bangalore, November 21, 2011</a:t>
            </a:r>
            <a:endParaRPr lang="en-US"/>
          </a:p>
        </p:txBody>
      </p:sp>
      <p:sp>
        <p:nvSpPr>
          <p:cNvPr id="6" name="Slide Number Placeholder 5"/>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Vivek Moorthy</a:t>
            </a:r>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
        <p:nvSpPr>
          <p:cNvPr id="7" name="Slide Number Placeholder 6"/>
          <p:cNvSpPr>
            <a:spLocks noGrp="1"/>
          </p:cNvSpPr>
          <p:nvPr>
            <p:ph type="sldNum" sz="quarter" idx="12"/>
          </p:nvPr>
        </p:nvSpPr>
        <p:spPr/>
        <p:txBody>
          <a:bodyPr/>
          <a:lstStyle/>
          <a:p>
            <a:fld id="{D8B3D0C2-CAD7-4023-B10B-3FCFD5155F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Vivek Moorthy</a:t>
            </a:r>
            <a:endParaRPr lang="en-US"/>
          </a:p>
        </p:txBody>
      </p:sp>
      <p:sp>
        <p:nvSpPr>
          <p:cNvPr id="8" name="Footer Placeholder 7"/>
          <p:cNvSpPr>
            <a:spLocks noGrp="1"/>
          </p:cNvSpPr>
          <p:nvPr>
            <p:ph type="ftr" sz="quarter" idx="11"/>
          </p:nvPr>
        </p:nvSpPr>
        <p:spPr/>
        <p:txBody>
          <a:bodyPr/>
          <a:lstStyle/>
          <a:p>
            <a:r>
              <a:rPr lang="en-US" smtClean="0"/>
              <a:t>IIM Bangalore, November 21, 2011</a:t>
            </a:r>
            <a:endParaRPr lang="en-US"/>
          </a:p>
        </p:txBody>
      </p:sp>
      <p:sp>
        <p:nvSpPr>
          <p:cNvPr id="9" name="Slide Number Placeholder 8"/>
          <p:cNvSpPr>
            <a:spLocks noGrp="1"/>
          </p:cNvSpPr>
          <p:nvPr>
            <p:ph type="sldNum" sz="quarter" idx="12"/>
          </p:nvPr>
        </p:nvSpPr>
        <p:spPr/>
        <p:txBody>
          <a:bodyPr/>
          <a:lstStyle/>
          <a:p>
            <a:fld id="{D8B3D0C2-CAD7-4023-B10B-3FCFD5155F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Vivek Moorthy</a:t>
            </a:r>
            <a:endParaRPr lang="en-US"/>
          </a:p>
        </p:txBody>
      </p:sp>
      <p:sp>
        <p:nvSpPr>
          <p:cNvPr id="4" name="Footer Placeholder 3"/>
          <p:cNvSpPr>
            <a:spLocks noGrp="1"/>
          </p:cNvSpPr>
          <p:nvPr>
            <p:ph type="ftr" sz="quarter" idx="11"/>
          </p:nvPr>
        </p:nvSpPr>
        <p:spPr/>
        <p:txBody>
          <a:bodyPr/>
          <a:lstStyle/>
          <a:p>
            <a:r>
              <a:rPr lang="en-US" smtClean="0"/>
              <a:t>IIM Bangalore, November 21, 2011</a:t>
            </a:r>
            <a:endParaRPr lang="en-US"/>
          </a:p>
        </p:txBody>
      </p:sp>
      <p:sp>
        <p:nvSpPr>
          <p:cNvPr id="5" name="Slide Number Placeholder 4"/>
          <p:cNvSpPr>
            <a:spLocks noGrp="1"/>
          </p:cNvSpPr>
          <p:nvPr>
            <p:ph type="sldNum" sz="quarter" idx="12"/>
          </p:nvPr>
        </p:nvSpPr>
        <p:spPr/>
        <p:txBody>
          <a:bodyPr/>
          <a:lstStyle/>
          <a:p>
            <a:fld id="{D8B3D0C2-CAD7-4023-B10B-3FCFD5155F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Vivek Moorthy</a:t>
            </a:r>
            <a:endParaRPr lang="en-US"/>
          </a:p>
        </p:txBody>
      </p:sp>
      <p:sp>
        <p:nvSpPr>
          <p:cNvPr id="3" name="Footer Placeholder 2"/>
          <p:cNvSpPr>
            <a:spLocks noGrp="1"/>
          </p:cNvSpPr>
          <p:nvPr>
            <p:ph type="ftr" sz="quarter" idx="11"/>
          </p:nvPr>
        </p:nvSpPr>
        <p:spPr/>
        <p:txBody>
          <a:bodyPr/>
          <a:lstStyle/>
          <a:p>
            <a:r>
              <a:rPr lang="en-US" smtClean="0"/>
              <a:t>IIM Bangalore, November 21, 2011</a:t>
            </a:r>
            <a:endParaRPr lang="en-US"/>
          </a:p>
        </p:txBody>
      </p:sp>
      <p:sp>
        <p:nvSpPr>
          <p:cNvPr id="4" name="Slide Number Placeholder 3"/>
          <p:cNvSpPr>
            <a:spLocks noGrp="1"/>
          </p:cNvSpPr>
          <p:nvPr>
            <p:ph type="sldNum" sz="quarter" idx="12"/>
          </p:nvPr>
        </p:nvSpPr>
        <p:spPr/>
        <p:txBody>
          <a:bodyPr/>
          <a:lstStyle/>
          <a:p>
            <a:fld id="{D8B3D0C2-CAD7-4023-B10B-3FCFD5155F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Vivek Moorthy</a:t>
            </a:r>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
        <p:nvSpPr>
          <p:cNvPr id="7" name="Slide Number Placeholder 6"/>
          <p:cNvSpPr>
            <a:spLocks noGrp="1"/>
          </p:cNvSpPr>
          <p:nvPr>
            <p:ph type="sldNum" sz="quarter" idx="12"/>
          </p:nvPr>
        </p:nvSpPr>
        <p:spPr/>
        <p:txBody>
          <a:bodyPr/>
          <a:lstStyle/>
          <a:p>
            <a:fld id="{D8B3D0C2-CAD7-4023-B10B-3FCFD5155F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Vivek Moorthy</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IIM Bangalore, November 21,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3D0C2-CAD7-4023-B10B-3FCFD5155F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Vivek Moorthy</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IIM Bangalore, November 21,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66737-C5E4-4C63-8944-82063ACE69A5}" type="slidenum">
              <a:rPr lang="en-US" smtClean="0"/>
              <a:pPr/>
              <a:t>‹#›</a:t>
            </a:fld>
            <a:endParaRPr lang="en-US"/>
          </a:p>
        </p:txBody>
      </p:sp>
      <p:pic>
        <p:nvPicPr>
          <p:cNvPr id="7" name="Picture 6" descr="IIMB symbol final low res.jpg"/>
          <p:cNvPicPr>
            <a:picLocks noChangeAspect="1"/>
          </p:cNvPicPr>
          <p:nvPr/>
        </p:nvPicPr>
        <p:blipFill>
          <a:blip r:embed="rId14" cstate="print"/>
          <a:stretch>
            <a:fillRect/>
          </a:stretch>
        </p:blipFill>
        <p:spPr>
          <a:xfrm>
            <a:off x="8077200" y="5696298"/>
            <a:ext cx="914400" cy="802189"/>
          </a:xfrm>
          <a:prstGeom prst="rect">
            <a:avLst/>
          </a:prstGeom>
        </p:spPr>
      </p:pic>
      <p:grpSp>
        <p:nvGrpSpPr>
          <p:cNvPr id="8" name="Group 7"/>
          <p:cNvGrpSpPr/>
          <p:nvPr/>
        </p:nvGrpSpPr>
        <p:grpSpPr>
          <a:xfrm>
            <a:off x="0" y="0"/>
            <a:ext cx="9144000" cy="304800"/>
            <a:chOff x="0" y="0"/>
            <a:chExt cx="9144000" cy="304800"/>
          </a:xfrm>
        </p:grpSpPr>
        <p:sp>
          <p:nvSpPr>
            <p:cNvPr id="9" name="Rectangle 8"/>
            <p:cNvSpPr/>
            <p:nvPr userDrawn="1"/>
          </p:nvSpPr>
          <p:spPr>
            <a:xfrm>
              <a:off x="4572000" y="0"/>
              <a:ext cx="4572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0"/>
              <a:ext cx="4572000" cy="304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0" y="6553200"/>
            <a:ext cx="9144000" cy="304800"/>
            <a:chOff x="0" y="0"/>
            <a:chExt cx="9144000" cy="304800"/>
          </a:xfrm>
        </p:grpSpPr>
        <p:sp>
          <p:nvSpPr>
            <p:cNvPr id="12" name="Rectangle 11"/>
            <p:cNvSpPr/>
            <p:nvPr userDrawn="1"/>
          </p:nvSpPr>
          <p:spPr>
            <a:xfrm>
              <a:off x="4572000" y="0"/>
              <a:ext cx="4572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4572000" cy="304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709" r:id="rId12"/>
  </p:sldLayoutIdLst>
  <p:hf hdr="0"/>
  <p:txStyles>
    <p:titleStyle>
      <a:lvl1pPr algn="l" defTabSz="914400" rtl="0" eaLnBrk="1" latinLnBrk="0" hangingPunct="1">
        <a:spcBef>
          <a:spcPct val="0"/>
        </a:spcBef>
        <a:buNone/>
        <a:defRPr sz="2800" b="1" kern="1200">
          <a:solidFill>
            <a:srgbClr val="B11117"/>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Vivek Moorthy</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IIM Bangalore, November 21,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8C68F-3D87-4BD8-85B6-E3750DAA5E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Vivek Moorthy</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IIM Bangalore, November 21,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E4FBA-B4F9-44CB-929E-68B85B713B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3505199"/>
          </a:xfrm>
        </p:spPr>
        <p:txBody>
          <a:bodyPr>
            <a:normAutofit fontScale="90000"/>
          </a:bodyPr>
          <a:lstStyle/>
          <a:p>
            <a:r>
              <a:rPr lang="en-US" sz="4000" dirty="0"/>
              <a:t>Comments on </a:t>
            </a:r>
            <a:r>
              <a:rPr lang="en-US" sz="4000" dirty="0" smtClean="0"/>
              <a:t/>
            </a:r>
            <a:br>
              <a:rPr lang="en-US" sz="4000" dirty="0" smtClean="0"/>
            </a:br>
            <a:r>
              <a:rPr lang="en-US" sz="3600" dirty="0" smtClean="0"/>
              <a:t>“</a:t>
            </a:r>
            <a:r>
              <a:rPr lang="en-US" sz="4000" dirty="0"/>
              <a:t>An Agenda for Asian Financial Reform</a:t>
            </a:r>
            <a:r>
              <a:rPr lang="en-US" sz="4000" dirty="0" smtClean="0"/>
              <a:t>”</a:t>
            </a:r>
            <a:br>
              <a:rPr lang="en-US" sz="4000" dirty="0" smtClean="0"/>
            </a:br>
            <a:r>
              <a:rPr lang="en-US" sz="4000" dirty="0" smtClean="0"/>
              <a:t>by </a:t>
            </a:r>
            <a:r>
              <a:rPr lang="en-US" sz="4000" dirty="0" err="1" smtClean="0"/>
              <a:t>Changyong</a:t>
            </a:r>
            <a:r>
              <a:rPr lang="en-US" sz="4000" dirty="0" smtClean="0"/>
              <a:t> </a:t>
            </a:r>
            <a:r>
              <a:rPr lang="en-US" sz="4000" dirty="0"/>
              <a:t>Rhee and Nicolas </a:t>
            </a:r>
            <a:r>
              <a:rPr lang="en-US" sz="4000" dirty="0" err="1" smtClean="0"/>
              <a:t>Véron</a:t>
            </a:r>
            <a:r>
              <a:rPr lang="en-US" sz="4000" dirty="0" smtClean="0"/>
              <a:t/>
            </a:r>
            <a:br>
              <a:rPr lang="en-US" sz="4000" dirty="0" smtClean="0"/>
            </a:br>
            <a:r>
              <a:rPr lang="en-US" sz="3100" dirty="0" smtClean="0"/>
              <a:t/>
            </a:r>
            <a:br>
              <a:rPr lang="en-US" sz="3100" dirty="0" smtClean="0"/>
            </a:br>
            <a:r>
              <a:rPr lang="en-US" sz="3100" dirty="0" smtClean="0"/>
              <a:t>November 21, 2011</a:t>
            </a:r>
            <a:br>
              <a:rPr lang="en-US" sz="3100" dirty="0" smtClean="0"/>
            </a:br>
            <a:r>
              <a:rPr lang="en-US" sz="3100" dirty="0" smtClean="0"/>
              <a:t>IGE/ADB Seminar, Seoul</a:t>
            </a:r>
            <a:endParaRPr lang="en-US" sz="4000" dirty="0"/>
          </a:p>
        </p:txBody>
      </p:sp>
      <p:sp>
        <p:nvSpPr>
          <p:cNvPr id="3" name="Subtitle 2"/>
          <p:cNvSpPr>
            <a:spLocks noGrp="1"/>
          </p:cNvSpPr>
          <p:nvPr>
            <p:ph type="subTitle" idx="1"/>
          </p:nvPr>
        </p:nvSpPr>
        <p:spPr>
          <a:xfrm>
            <a:off x="1371600" y="4419600"/>
            <a:ext cx="6400800" cy="1219200"/>
          </a:xfrm>
        </p:spPr>
        <p:txBody>
          <a:bodyPr/>
          <a:lstStyle/>
          <a:p>
            <a:r>
              <a:rPr lang="en-US" dirty="0" smtClean="0"/>
              <a:t>By Vivek Moorthy</a:t>
            </a:r>
          </a:p>
          <a:p>
            <a:r>
              <a:rPr lang="en-US" sz="2800" dirty="0" smtClean="0"/>
              <a:t>Indian Institute of Management Bangalore</a:t>
            </a:r>
          </a:p>
          <a:p>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Features of Indian financial markets</a:t>
            </a:r>
            <a:endParaRPr lang="en-US" dirty="0"/>
          </a:p>
        </p:txBody>
      </p:sp>
      <p:pic>
        <p:nvPicPr>
          <p:cNvPr id="4" name="Content Placeholder 3"/>
          <p:cNvPicPr>
            <a:picLocks noGrp="1"/>
          </p:cNvPicPr>
          <p:nvPr>
            <p:ph idx="1"/>
          </p:nvPr>
        </p:nvPicPr>
        <p:blipFill>
          <a:blip r:embed="rId3"/>
          <a:srcRect/>
          <a:stretch>
            <a:fillRect/>
          </a:stretch>
        </p:blipFill>
        <p:spPr bwMode="auto">
          <a:xfrm>
            <a:off x="1048135" y="1295400"/>
            <a:ext cx="6495665" cy="4267200"/>
          </a:xfrm>
          <a:prstGeom prst="rect">
            <a:avLst/>
          </a:prstGeom>
          <a:noFill/>
          <a:ln w="9525">
            <a:noFill/>
            <a:miter lim="800000"/>
            <a:headEnd/>
            <a:tailEnd/>
          </a:ln>
        </p:spPr>
      </p:pic>
      <p:sp>
        <p:nvSpPr>
          <p:cNvPr id="5" name="TextBox 4"/>
          <p:cNvSpPr txBox="1"/>
          <p:nvPr/>
        </p:nvSpPr>
        <p:spPr>
          <a:xfrm>
            <a:off x="1066800" y="5401269"/>
            <a:ext cx="6781800" cy="923330"/>
          </a:xfrm>
          <a:prstGeom prst="rect">
            <a:avLst/>
          </a:prstGeom>
          <a:noFill/>
        </p:spPr>
        <p:txBody>
          <a:bodyPr wrap="square" rtlCol="0">
            <a:spAutoFit/>
          </a:bodyPr>
          <a:lstStyle/>
          <a:p>
            <a:r>
              <a:rPr lang="en-US" dirty="0"/>
              <a:t>Source: “India’s Bond Market–Developments and Challenges Ahead” by Stephen Wells and </a:t>
            </a:r>
            <a:r>
              <a:rPr lang="en-US" dirty="0" err="1"/>
              <a:t>Lotte</a:t>
            </a:r>
            <a:r>
              <a:rPr lang="en-US" dirty="0"/>
              <a:t> </a:t>
            </a:r>
            <a:r>
              <a:rPr lang="en-US" dirty="0" err="1"/>
              <a:t>Schou-Zibell</a:t>
            </a:r>
            <a:r>
              <a:rPr lang="en-US" dirty="0"/>
              <a:t>, Working Paper Series on Regional Economic Integration No. 22, ADB, December 2008</a:t>
            </a:r>
          </a:p>
        </p:txBody>
      </p:sp>
      <p:sp>
        <p:nvSpPr>
          <p:cNvPr id="6" name="Date Placeholder 5"/>
          <p:cNvSpPr>
            <a:spLocks noGrp="1"/>
          </p:cNvSpPr>
          <p:nvPr>
            <p:ph type="dt" sz="half" idx="10"/>
          </p:nvPr>
        </p:nvSpPr>
        <p:spPr/>
        <p:txBody>
          <a:bodyPr/>
          <a:lstStyle/>
          <a:p>
            <a:r>
              <a:rPr lang="en-US" smtClean="0"/>
              <a:t>Vivek Moorthy</a:t>
            </a:r>
            <a:endParaRPr lang="en-US"/>
          </a:p>
        </p:txBody>
      </p:sp>
      <p:sp>
        <p:nvSpPr>
          <p:cNvPr id="7" name="Slide Number Placeholder 6"/>
          <p:cNvSpPr>
            <a:spLocks noGrp="1"/>
          </p:cNvSpPr>
          <p:nvPr>
            <p:ph type="sldNum" sz="quarter" idx="12"/>
          </p:nvPr>
        </p:nvSpPr>
        <p:spPr/>
        <p:txBody>
          <a:bodyPr/>
          <a:lstStyle/>
          <a:p>
            <a:fld id="{EDD66737-C5E4-4C63-8944-82063ACE69A5}" type="slidenum">
              <a:rPr lang="en-US" smtClean="0"/>
              <a:pPr/>
              <a:t>10</a:t>
            </a:fld>
            <a:endParaRPr lang="en-US"/>
          </a:p>
        </p:txBody>
      </p:sp>
      <p:sp>
        <p:nvSpPr>
          <p:cNvPr id="8" name="Footer Placeholder 7"/>
          <p:cNvSpPr>
            <a:spLocks noGrp="1"/>
          </p:cNvSpPr>
          <p:nvPr>
            <p:ph type="ftr" sz="quarter" idx="11"/>
          </p:nvPr>
        </p:nvSpPr>
        <p:spPr/>
        <p:txBody>
          <a:bodyPr/>
          <a:lstStyle/>
          <a:p>
            <a:r>
              <a:rPr lang="en-US" smtClean="0"/>
              <a:t>IIM Bangalore, November 21, 2011</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Borrowing by Indian </a:t>
            </a:r>
            <a:r>
              <a:rPr lang="en-US" dirty="0" err="1" smtClean="0"/>
              <a:t>Corporates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Unless the G-Sec market functions well, the corporate bond market cannot </a:t>
            </a:r>
            <a:r>
              <a:rPr lang="en-US" dirty="0" smtClean="0"/>
              <a:t>develop. Economy </a:t>
            </a:r>
            <a:r>
              <a:rPr lang="en-US" dirty="0"/>
              <a:t>is affected.</a:t>
            </a:r>
          </a:p>
          <a:p>
            <a:r>
              <a:rPr lang="en-US" dirty="0"/>
              <a:t>In India corporate extensively borrow abroad within available limits since Indian rates are much higher.  However when rupee suddenly depreciates, the long-term costs of such borrowing are incurred. If there were a developed corporate bond market, corporate investment demand can be met domestically, thereby reducing </a:t>
            </a:r>
            <a:r>
              <a:rPr lang="en-US" dirty="0" smtClean="0"/>
              <a:t>currency </a:t>
            </a:r>
            <a:r>
              <a:rPr lang="en-US" dirty="0"/>
              <a:t>crisis and associated recession</a:t>
            </a:r>
            <a:r>
              <a:rPr lang="en-US" dirty="0" smtClean="0"/>
              <a:t>.</a:t>
            </a:r>
          </a:p>
          <a:p>
            <a:r>
              <a:rPr lang="en-US" dirty="0" smtClean="0"/>
              <a:t>Crucial to bring down inflation to world/ASEAN levels to reduce debt inflows.  VM article, FEER, June 2007,  </a:t>
            </a:r>
            <a:endParaRPr lang="en-US" dirty="0"/>
          </a:p>
        </p:txBody>
      </p:sp>
      <p:sp>
        <p:nvSpPr>
          <p:cNvPr id="5" name="Slide Number Placeholder 4"/>
          <p:cNvSpPr>
            <a:spLocks noGrp="1"/>
          </p:cNvSpPr>
          <p:nvPr>
            <p:ph type="sldNum" sz="quarter" idx="12"/>
          </p:nvPr>
        </p:nvSpPr>
        <p:spPr/>
        <p:txBody>
          <a:bodyPr/>
          <a:lstStyle/>
          <a:p>
            <a:fld id="{EDD66737-C5E4-4C63-8944-82063ACE69A5}"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their paper</a:t>
            </a:r>
          </a:p>
        </p:txBody>
      </p:sp>
      <p:sp>
        <p:nvSpPr>
          <p:cNvPr id="3" name="Content Placeholder 2"/>
          <p:cNvSpPr>
            <a:spLocks noGrp="1"/>
          </p:cNvSpPr>
          <p:nvPr>
            <p:ph idx="1"/>
          </p:nvPr>
        </p:nvSpPr>
        <p:spPr/>
        <p:txBody>
          <a:bodyPr>
            <a:normAutofit fontScale="77500" lnSpcReduction="20000"/>
          </a:bodyPr>
          <a:lstStyle/>
          <a:p>
            <a:r>
              <a:rPr lang="en-US" dirty="0"/>
              <a:t>There has been a Great (Atlantic) Backlash against financial deregulation after September 2008.  Question this poses: Should Asian economies resist or embrace this backlash? </a:t>
            </a:r>
          </a:p>
          <a:p>
            <a:r>
              <a:rPr lang="en-US" dirty="0"/>
              <a:t>Their conclusion:  Backlash should be resisted on the following grounds:</a:t>
            </a:r>
          </a:p>
          <a:p>
            <a:r>
              <a:rPr lang="en-US" dirty="0"/>
              <a:t>To begin with, Asian economies are less financially developed (more bank lending, less securitization).</a:t>
            </a:r>
          </a:p>
          <a:p>
            <a:r>
              <a:rPr lang="en-US" dirty="0" smtClean="0"/>
              <a:t>Growth in Asia was </a:t>
            </a:r>
            <a:r>
              <a:rPr lang="en-US" dirty="0"/>
              <a:t>much less adversely affected.</a:t>
            </a:r>
          </a:p>
          <a:p>
            <a:r>
              <a:rPr lang="en-US" dirty="0" smtClean="0"/>
              <a:t>Asian </a:t>
            </a:r>
            <a:r>
              <a:rPr lang="en-US" dirty="0"/>
              <a:t>situation is </a:t>
            </a:r>
            <a:r>
              <a:rPr lang="en-US" dirty="0" smtClean="0"/>
              <a:t>generally different </a:t>
            </a:r>
            <a:r>
              <a:rPr lang="en-US" dirty="0"/>
              <a:t>from North </a:t>
            </a:r>
            <a:r>
              <a:rPr lang="en-US" dirty="0" smtClean="0"/>
              <a:t>America.</a:t>
            </a:r>
            <a:endParaRPr lang="en-US" dirty="0"/>
          </a:p>
          <a:p>
            <a:r>
              <a:rPr lang="en-US" dirty="0"/>
              <a:t>Hence, their policy recommendation: continue with developing bond markets, and further securitization</a:t>
            </a:r>
            <a:r>
              <a:rPr lang="en-US" dirty="0" smtClean="0"/>
              <a:t>.</a:t>
            </a:r>
            <a:endParaRPr lang="en-US" dirty="0"/>
          </a:p>
        </p:txBody>
      </p:sp>
      <p:sp>
        <p:nvSpPr>
          <p:cNvPr id="5" name="Date Placeholder 4"/>
          <p:cNvSpPr>
            <a:spLocks noGrp="1"/>
          </p:cNvSpPr>
          <p:nvPr>
            <p:ph type="dt" sz="half" idx="10"/>
          </p:nvPr>
        </p:nvSpPr>
        <p:spPr/>
        <p:txBody>
          <a:bodyPr/>
          <a:lstStyle/>
          <a:p>
            <a:r>
              <a:rPr lang="en-US" smtClean="0"/>
              <a:t>Vivek Moorthy</a:t>
            </a:r>
            <a:endParaRPr lang="en-US"/>
          </a:p>
        </p:txBody>
      </p:sp>
      <p:sp>
        <p:nvSpPr>
          <p:cNvPr id="6" name="Slide Number Placeholder 5"/>
          <p:cNvSpPr>
            <a:spLocks noGrp="1"/>
          </p:cNvSpPr>
          <p:nvPr>
            <p:ph type="sldNum" sz="quarter" idx="12"/>
          </p:nvPr>
        </p:nvSpPr>
        <p:spPr/>
        <p:txBody>
          <a:bodyPr/>
          <a:lstStyle/>
          <a:p>
            <a:fld id="{BEE548BC-3252-4C8E-9AE5-32C4FC1A0F72}" type="slidenum">
              <a:rPr lang="en-US" smtClean="0"/>
              <a:pPr/>
              <a:t>2</a:t>
            </a:fld>
            <a:endParaRPr lang="en-US" dirty="0"/>
          </a:p>
        </p:txBody>
      </p:sp>
      <p:sp>
        <p:nvSpPr>
          <p:cNvPr id="7" name="Footer Placeholder 6"/>
          <p:cNvSpPr>
            <a:spLocks noGrp="1"/>
          </p:cNvSpPr>
          <p:nvPr>
            <p:ph type="ftr" sz="quarter" idx="11"/>
          </p:nvPr>
        </p:nvSpPr>
        <p:spPr/>
        <p:txBody>
          <a:bodyPr/>
          <a:lstStyle/>
          <a:p>
            <a:r>
              <a:rPr lang="en-US" smtClean="0"/>
              <a:t>IIM Bangalore, November 21, 2011</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My View</a:t>
            </a:r>
            <a:endParaRPr lang="en-US" dirty="0"/>
          </a:p>
        </p:txBody>
      </p:sp>
      <p:sp>
        <p:nvSpPr>
          <p:cNvPr id="3" name="Content Placeholder 2"/>
          <p:cNvSpPr>
            <a:spLocks noGrp="1"/>
          </p:cNvSpPr>
          <p:nvPr>
            <p:ph idx="1"/>
          </p:nvPr>
        </p:nvSpPr>
        <p:spPr/>
        <p:txBody>
          <a:bodyPr>
            <a:normAutofit/>
          </a:bodyPr>
          <a:lstStyle/>
          <a:p>
            <a:r>
              <a:rPr lang="en-US" sz="3600" dirty="0"/>
              <a:t>Asian economies should continue with </a:t>
            </a:r>
            <a:r>
              <a:rPr lang="en-US" sz="3600" u="sng" dirty="0"/>
              <a:t>domestic </a:t>
            </a:r>
            <a:r>
              <a:rPr lang="en-US" sz="3600" dirty="0"/>
              <a:t>financial liberalization, but </a:t>
            </a:r>
            <a:r>
              <a:rPr lang="en-US" sz="3600" u="sng" dirty="0"/>
              <a:t>external </a:t>
            </a:r>
            <a:r>
              <a:rPr lang="en-US" sz="3600" dirty="0"/>
              <a:t>liberalization should be undertaken on a specific country by country </a:t>
            </a:r>
            <a:r>
              <a:rPr lang="en-US" sz="3600" dirty="0" smtClean="0"/>
              <a:t>basis, based on its economic circumstances.</a:t>
            </a:r>
            <a:endParaRPr lang="en-US" sz="3600" dirty="0"/>
          </a:p>
          <a:p>
            <a:pPr>
              <a:buNone/>
            </a:pPr>
            <a:endParaRPr lang="en-US" dirty="0"/>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Slide Number Placeholder 4"/>
          <p:cNvSpPr>
            <a:spLocks noGrp="1"/>
          </p:cNvSpPr>
          <p:nvPr>
            <p:ph type="sldNum" sz="quarter" idx="12"/>
          </p:nvPr>
        </p:nvSpPr>
        <p:spPr/>
        <p:txBody>
          <a:bodyPr/>
          <a:lstStyle/>
          <a:p>
            <a:fld id="{EDD66737-C5E4-4C63-8944-82063ACE69A5}"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 Part I</a:t>
            </a:r>
            <a:endParaRPr lang="en-US" dirty="0"/>
          </a:p>
        </p:txBody>
      </p:sp>
      <p:sp>
        <p:nvSpPr>
          <p:cNvPr id="3" name="Content Placeholder 2"/>
          <p:cNvSpPr>
            <a:spLocks noGrp="1"/>
          </p:cNvSpPr>
          <p:nvPr>
            <p:ph idx="1"/>
          </p:nvPr>
        </p:nvSpPr>
        <p:spPr/>
        <p:txBody>
          <a:bodyPr>
            <a:normAutofit/>
          </a:bodyPr>
          <a:lstStyle/>
          <a:p>
            <a:r>
              <a:rPr lang="en-US" dirty="0"/>
              <a:t>Bank lending is no guarantee of financial or economic stability</a:t>
            </a:r>
            <a:r>
              <a:rPr lang="en-US" dirty="0" smtClean="0"/>
              <a:t>.</a:t>
            </a:r>
          </a:p>
          <a:p>
            <a:pPr lvl="1"/>
            <a:r>
              <a:rPr lang="en-US" dirty="0"/>
              <a:t>Of three great collapses since World War I, USA 1929, Japan 1990, and world 2008, securitization and derivatives played a role </a:t>
            </a:r>
            <a:r>
              <a:rPr lang="en-US" u="sng" dirty="0"/>
              <a:t>only this time</a:t>
            </a:r>
            <a:r>
              <a:rPr lang="en-US" dirty="0"/>
              <a:t>.  </a:t>
            </a:r>
            <a:r>
              <a:rPr lang="en-US" dirty="0" smtClean="0"/>
              <a:t>We should not </a:t>
            </a:r>
            <a:r>
              <a:rPr lang="en-US" dirty="0"/>
              <a:t>over blame </a:t>
            </a:r>
            <a:r>
              <a:rPr lang="en-US" dirty="0" smtClean="0"/>
              <a:t>them.  </a:t>
            </a:r>
            <a:r>
              <a:rPr lang="en-US" dirty="0"/>
              <a:t>Low interest rate policies that triggered </a:t>
            </a:r>
            <a:r>
              <a:rPr lang="en-US" dirty="0" smtClean="0"/>
              <a:t>asset bubbles </a:t>
            </a:r>
            <a:r>
              <a:rPr lang="en-US" dirty="0"/>
              <a:t>and then deleveraging played a vital role in all three cases. </a:t>
            </a:r>
          </a:p>
          <a:p>
            <a:endParaRPr lang="en-US" dirty="0"/>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Slide Number Placeholder 4"/>
          <p:cNvSpPr>
            <a:spLocks noGrp="1"/>
          </p:cNvSpPr>
          <p:nvPr>
            <p:ph type="sldNum" sz="quarter" idx="12"/>
          </p:nvPr>
        </p:nvSpPr>
        <p:spPr/>
        <p:txBody>
          <a:bodyPr/>
          <a:lstStyle/>
          <a:p>
            <a:fld id="{EDD66737-C5E4-4C63-8944-82063ACE69A5}"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 Part I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 USA, much of the housing credit that went bad was not securitized, made by small banks and </a:t>
            </a:r>
            <a:r>
              <a:rPr lang="en-US" dirty="0" smtClean="0"/>
              <a:t>S&amp;Ls.</a:t>
            </a:r>
          </a:p>
          <a:p>
            <a:pPr lvl="1"/>
            <a:r>
              <a:rPr lang="en-US" dirty="0"/>
              <a:t>As the number of banks closed by the U.S. Federal Deposit Insurance Corp. has grown rapidly this year, it has become clear that the vast majority of them had nothing to do with the strange financial products that seemed to dominate the </a:t>
            </a:r>
            <a:r>
              <a:rPr lang="en-US" dirty="0" smtClean="0"/>
              <a:t>news. … What they did do is see loans go bad in volumes that they never thought possible. … Year after year, these bank grew and grew, and took more and more risks. Losses were minimal. Cautious bankers appeared to be missing opportunities. … Any bank that did not lower its lending standard from 2005 through mid-2007 would have stopped growing. – “Bad loans pull banks into failure” by Floyd Norris, International Herald Tribune, August 21, 2009</a:t>
            </a:r>
          </a:p>
          <a:p>
            <a:pPr>
              <a:buNone/>
            </a:pPr>
            <a:endParaRPr lang="en-US" dirty="0"/>
          </a:p>
          <a:p>
            <a:endParaRPr lang="en-US" dirty="0"/>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Slide Number Placeholder 4"/>
          <p:cNvSpPr>
            <a:spLocks noGrp="1"/>
          </p:cNvSpPr>
          <p:nvPr>
            <p:ph type="sldNum" sz="quarter" idx="12"/>
          </p:nvPr>
        </p:nvSpPr>
        <p:spPr/>
        <p:txBody>
          <a:bodyPr/>
          <a:lstStyle/>
          <a:p>
            <a:fld id="{EDD66737-C5E4-4C63-8944-82063ACE69A5}"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 Part II</a:t>
            </a:r>
            <a:endParaRPr lang="en-US" dirty="0"/>
          </a:p>
        </p:txBody>
      </p:sp>
      <p:sp>
        <p:nvSpPr>
          <p:cNvPr id="3" name="Content Placeholder 2"/>
          <p:cNvSpPr>
            <a:spLocks noGrp="1"/>
          </p:cNvSpPr>
          <p:nvPr>
            <p:ph idx="1"/>
          </p:nvPr>
        </p:nvSpPr>
        <p:spPr/>
        <p:txBody>
          <a:bodyPr>
            <a:normAutofit fontScale="85000" lnSpcReduction="10000"/>
          </a:bodyPr>
          <a:lstStyle/>
          <a:p>
            <a:r>
              <a:rPr lang="en-US" dirty="0"/>
              <a:t>To justify this conclusion, my approach is to ask: are prices in deregulated domestic and forex market in </a:t>
            </a:r>
            <a:r>
              <a:rPr lang="en-US" dirty="0" smtClean="0"/>
              <a:t>sync with their fundamentals?</a:t>
            </a:r>
          </a:p>
          <a:p>
            <a:r>
              <a:rPr lang="en-US" dirty="0"/>
              <a:t>Evidence: For interest rates, both short and long term, yes.  Fisher effect holds even for short term rates.  </a:t>
            </a:r>
          </a:p>
          <a:p>
            <a:r>
              <a:rPr lang="en-US" dirty="0"/>
              <a:t>For exchange rates, no.  The Uncovered Interest Parity condition does not generally hold.  Failure of UIP manifests itself in ‘carry trade’: country with higher rate has a rising currency for long, then it collapses. This is evident in say US dollar Japanese yen rate movements. </a:t>
            </a:r>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Slide Number Placeholder 4"/>
          <p:cNvSpPr>
            <a:spLocks noGrp="1"/>
          </p:cNvSpPr>
          <p:nvPr>
            <p:ph type="sldNum" sz="quarter" idx="12"/>
          </p:nvPr>
        </p:nvSpPr>
        <p:spPr/>
        <p:txBody>
          <a:bodyPr/>
          <a:lstStyle/>
          <a:p>
            <a:fld id="{EDD66737-C5E4-4C63-8944-82063ACE69A5}"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 Part II (Contd.)</a:t>
            </a:r>
            <a:endParaRPr lang="en-US" dirty="0"/>
          </a:p>
        </p:txBody>
      </p:sp>
      <p:sp>
        <p:nvSpPr>
          <p:cNvPr id="3" name="Content Placeholder 2"/>
          <p:cNvSpPr>
            <a:spLocks noGrp="1"/>
          </p:cNvSpPr>
          <p:nvPr>
            <p:ph idx="1"/>
          </p:nvPr>
        </p:nvSpPr>
        <p:spPr/>
        <p:txBody>
          <a:bodyPr/>
          <a:lstStyle/>
          <a:p>
            <a:r>
              <a:rPr lang="en-US" sz="2800" dirty="0"/>
              <a:t>Relative performance of Fisher equation versus UIP: </a:t>
            </a:r>
            <a:r>
              <a:rPr lang="en-US" sz="2800" dirty="0" smtClean="0"/>
              <a:t>Oct 1995-Jan1996 data (before </a:t>
            </a:r>
            <a:r>
              <a:rPr lang="en-US" sz="2800" dirty="0"/>
              <a:t>Euro, </a:t>
            </a:r>
            <a:r>
              <a:rPr lang="en-US" sz="2800" dirty="0" smtClean="0"/>
              <a:t>large sample).</a:t>
            </a:r>
            <a:endParaRPr lang="en-US" sz="2800" dirty="0"/>
          </a:p>
          <a:p>
            <a:endParaRPr lang="en-US" dirty="0"/>
          </a:p>
          <a:p>
            <a:endParaRPr lang="en-US" dirty="0"/>
          </a:p>
        </p:txBody>
      </p:sp>
      <p:pic>
        <p:nvPicPr>
          <p:cNvPr id="4" name="Picture 3"/>
          <p:cNvPicPr/>
          <p:nvPr/>
        </p:nvPicPr>
        <p:blipFill>
          <a:blip r:embed="rId3"/>
          <a:srcRect/>
          <a:stretch>
            <a:fillRect/>
          </a:stretch>
        </p:blipFill>
        <p:spPr bwMode="auto">
          <a:xfrm>
            <a:off x="1066800" y="2667000"/>
            <a:ext cx="3200400" cy="3810000"/>
          </a:xfrm>
          <a:prstGeom prst="rect">
            <a:avLst/>
          </a:prstGeom>
          <a:noFill/>
          <a:ln w="9525">
            <a:noFill/>
            <a:miter lim="800000"/>
            <a:headEnd/>
            <a:tailEnd/>
          </a:ln>
        </p:spPr>
      </p:pic>
      <p:pic>
        <p:nvPicPr>
          <p:cNvPr id="5" name="Picture 4"/>
          <p:cNvPicPr/>
          <p:nvPr/>
        </p:nvPicPr>
        <p:blipFill>
          <a:blip r:embed="rId4"/>
          <a:srcRect/>
          <a:stretch>
            <a:fillRect/>
          </a:stretch>
        </p:blipFill>
        <p:spPr bwMode="auto">
          <a:xfrm>
            <a:off x="4419600" y="2667000"/>
            <a:ext cx="3733800" cy="373380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r>
              <a:rPr lang="en-US" smtClean="0"/>
              <a:t>Vivek Moorthy</a:t>
            </a:r>
            <a:endParaRPr lang="en-US"/>
          </a:p>
        </p:txBody>
      </p:sp>
      <p:sp>
        <p:nvSpPr>
          <p:cNvPr id="7" name="Slide Number Placeholder 6"/>
          <p:cNvSpPr>
            <a:spLocks noGrp="1"/>
          </p:cNvSpPr>
          <p:nvPr>
            <p:ph type="sldNum" sz="quarter" idx="12"/>
          </p:nvPr>
        </p:nvSpPr>
        <p:spPr/>
        <p:txBody>
          <a:bodyPr/>
          <a:lstStyle/>
          <a:p>
            <a:fld id="{EDD66737-C5E4-4C63-8944-82063ACE69A5}" type="slidenum">
              <a:rPr lang="en-US" smtClean="0"/>
              <a:pPr/>
              <a:t>7</a:t>
            </a:fld>
            <a:endParaRPr lang="en-US"/>
          </a:p>
        </p:txBody>
      </p:sp>
      <p:sp>
        <p:nvSpPr>
          <p:cNvPr id="8" name="Footer Placeholder 7"/>
          <p:cNvSpPr>
            <a:spLocks noGrp="1"/>
          </p:cNvSpPr>
          <p:nvPr>
            <p:ph type="ftr" sz="quarter" idx="11"/>
          </p:nvPr>
        </p:nvSpPr>
        <p:spPr/>
        <p:txBody>
          <a:bodyPr/>
          <a:lstStyle/>
          <a:p>
            <a:r>
              <a:rPr lang="en-US" smtClean="0"/>
              <a:t>IIM Bangalore, November 21, 2011</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Parity Conditions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Strength of Fisher equation suggests that developing and liberalizing bond markets should continue. </a:t>
            </a:r>
          </a:p>
          <a:p>
            <a:r>
              <a:rPr lang="en-US" dirty="0"/>
              <a:t>However, bond markets can collapse due to panic over unsustainable dept levels or fear of default.</a:t>
            </a:r>
          </a:p>
          <a:p>
            <a:r>
              <a:rPr lang="en-US" dirty="0"/>
              <a:t>Failure of UIP and associated currency crises (defined </a:t>
            </a:r>
            <a:r>
              <a:rPr lang="en-US" dirty="0" smtClean="0"/>
              <a:t>as </a:t>
            </a:r>
            <a:r>
              <a:rPr lang="en-US" dirty="0"/>
              <a:t>a sudden drop of 10% or more </a:t>
            </a:r>
            <a:r>
              <a:rPr lang="en-US" dirty="0" smtClean="0"/>
              <a:t>under </a:t>
            </a:r>
            <a:r>
              <a:rPr lang="en-US" dirty="0"/>
              <a:t>fixed or flexible rates) suggests that mild to moderate capital controls </a:t>
            </a:r>
            <a:r>
              <a:rPr lang="en-US" dirty="0" smtClean="0"/>
              <a:t>are warranted</a:t>
            </a:r>
            <a:r>
              <a:rPr lang="en-US" dirty="0"/>
              <a:t>.</a:t>
            </a:r>
          </a:p>
          <a:p>
            <a:r>
              <a:rPr lang="en-US" dirty="0"/>
              <a:t>Recommendation: Continue developing </a:t>
            </a:r>
            <a:r>
              <a:rPr lang="en-US" dirty="0" smtClean="0"/>
              <a:t>government </a:t>
            </a:r>
            <a:r>
              <a:rPr lang="en-US" dirty="0"/>
              <a:t>and more so corporate bond markets, but financing should be largely domestic. </a:t>
            </a:r>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Slide Number Placeholder 4"/>
          <p:cNvSpPr>
            <a:spLocks noGrp="1"/>
          </p:cNvSpPr>
          <p:nvPr>
            <p:ph type="sldNum" sz="quarter" idx="12"/>
          </p:nvPr>
        </p:nvSpPr>
        <p:spPr/>
        <p:txBody>
          <a:bodyPr/>
          <a:lstStyle/>
          <a:p>
            <a:fld id="{EDD66737-C5E4-4C63-8944-82063ACE69A5}"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Features of Indian financial markets</a:t>
            </a:r>
          </a:p>
        </p:txBody>
      </p:sp>
      <p:sp>
        <p:nvSpPr>
          <p:cNvPr id="3" name="Content Placeholder 2"/>
          <p:cNvSpPr>
            <a:spLocks noGrp="1"/>
          </p:cNvSpPr>
          <p:nvPr>
            <p:ph idx="1"/>
          </p:nvPr>
        </p:nvSpPr>
        <p:spPr/>
        <p:txBody>
          <a:bodyPr>
            <a:normAutofit fontScale="92500" lnSpcReduction="20000"/>
          </a:bodyPr>
          <a:lstStyle/>
          <a:p>
            <a:r>
              <a:rPr lang="en-US" dirty="0"/>
              <a:t>Government bond (G-Sec) market is large, but not </a:t>
            </a:r>
            <a:r>
              <a:rPr lang="en-US" dirty="0" smtClean="0"/>
              <a:t>active. Corporate </a:t>
            </a:r>
            <a:r>
              <a:rPr lang="en-US" dirty="0"/>
              <a:t>bond market is small and inactive.  Situation can be described as </a:t>
            </a:r>
            <a:r>
              <a:rPr lang="en-US" u="sng" dirty="0"/>
              <a:t>quasi financial repression</a:t>
            </a:r>
            <a:r>
              <a:rPr lang="en-US" dirty="0"/>
              <a:t>. </a:t>
            </a:r>
          </a:p>
          <a:p>
            <a:pPr lvl="1"/>
            <a:r>
              <a:rPr lang="en-US" dirty="0"/>
              <a:t>The SLR (Statutory Liquidity ratio) for commercial banks is not binding, banks hold </a:t>
            </a:r>
            <a:r>
              <a:rPr lang="en-US" dirty="0" smtClean="0"/>
              <a:t>G-</a:t>
            </a:r>
            <a:r>
              <a:rPr lang="en-US" dirty="0" err="1" smtClean="0"/>
              <a:t>Secs</a:t>
            </a:r>
            <a:r>
              <a:rPr lang="en-US" dirty="0" smtClean="0"/>
              <a:t> in </a:t>
            </a:r>
            <a:r>
              <a:rPr lang="en-US" dirty="0"/>
              <a:t>excess.  </a:t>
            </a:r>
          </a:p>
          <a:p>
            <a:pPr lvl="1"/>
            <a:r>
              <a:rPr lang="en-US" dirty="0"/>
              <a:t>But they hold </a:t>
            </a:r>
            <a:r>
              <a:rPr lang="en-US" dirty="0" smtClean="0"/>
              <a:t>these bonds </a:t>
            </a:r>
            <a:r>
              <a:rPr lang="en-US" dirty="0"/>
              <a:t>since they are shielded from price risk. </a:t>
            </a:r>
          </a:p>
          <a:p>
            <a:pPr lvl="1"/>
            <a:r>
              <a:rPr lang="en-US" dirty="0" smtClean="0"/>
              <a:t>If </a:t>
            </a:r>
            <a:r>
              <a:rPr lang="en-US" dirty="0"/>
              <a:t>interest rates rise, they have been allowed to shift bonds to Held To Maturity category.  This enables them to avoid taking a capital loss from rising rates.  So bond yields do not keep pace with inflation.  </a:t>
            </a:r>
          </a:p>
          <a:p>
            <a:endParaRPr lang="en-US" dirty="0"/>
          </a:p>
        </p:txBody>
      </p:sp>
      <p:sp>
        <p:nvSpPr>
          <p:cNvPr id="4" name="Date Placeholder 3"/>
          <p:cNvSpPr>
            <a:spLocks noGrp="1"/>
          </p:cNvSpPr>
          <p:nvPr>
            <p:ph type="dt" sz="half" idx="10"/>
          </p:nvPr>
        </p:nvSpPr>
        <p:spPr/>
        <p:txBody>
          <a:bodyPr/>
          <a:lstStyle/>
          <a:p>
            <a:r>
              <a:rPr lang="en-US" smtClean="0"/>
              <a:t>Vivek Moorthy</a:t>
            </a:r>
            <a:endParaRPr lang="en-US"/>
          </a:p>
        </p:txBody>
      </p:sp>
      <p:sp>
        <p:nvSpPr>
          <p:cNvPr id="5" name="Slide Number Placeholder 4"/>
          <p:cNvSpPr>
            <a:spLocks noGrp="1"/>
          </p:cNvSpPr>
          <p:nvPr>
            <p:ph type="sldNum" sz="quarter" idx="12"/>
          </p:nvPr>
        </p:nvSpPr>
        <p:spPr/>
        <p:txBody>
          <a:bodyPr/>
          <a:lstStyle/>
          <a:p>
            <a:fld id="{EDD66737-C5E4-4C63-8944-82063ACE69A5}"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IIM Bangalore, November 21, 2011</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IIMB presentation template</Template>
  <TotalTime>97</TotalTime>
  <Words>948</Words>
  <Application>Microsoft Office PowerPoint</Application>
  <PresentationFormat>On-screen Show (4:3)</PresentationFormat>
  <Paragraphs>80</Paragraphs>
  <Slides>11</Slides>
  <Notes>11</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2_Custom Design</vt:lpstr>
      <vt:lpstr>Office Theme</vt:lpstr>
      <vt:lpstr>1_Custom Design</vt:lpstr>
      <vt:lpstr>Custom Design</vt:lpstr>
      <vt:lpstr>Comments on  “An Agenda for Asian Financial Reform” by Changyong Rhee and Nicolas Véron  November 21, 2011 IGE/ADB Seminar, Seoul</vt:lpstr>
      <vt:lpstr>Summary of their paper</vt:lpstr>
      <vt:lpstr>Summary of My View</vt:lpstr>
      <vt:lpstr>Rationale - Part I</vt:lpstr>
      <vt:lpstr>Rationale - Part I (Contd.)</vt:lpstr>
      <vt:lpstr>Rationale - Part II</vt:lpstr>
      <vt:lpstr>Rationale - Part II (Contd.)</vt:lpstr>
      <vt:lpstr>Implications of Parity Conditions</vt:lpstr>
      <vt:lpstr>Features of Indian financial markets</vt:lpstr>
      <vt:lpstr>Features of Indian financial markets</vt:lpstr>
      <vt:lpstr>Borrowing by Indian Corporates</vt:lpstr>
    </vt:vector>
  </TitlesOfParts>
  <Company>IIMB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“An Agenda for Asian Financial Reform” by Changyong Rhee and Nicolas Véron  November 21, 2011 IGE/ADB Seminar, Seoul</dc:title>
  <dc:creator>common</dc:creator>
  <cp:lastModifiedBy>common</cp:lastModifiedBy>
  <cp:revision>9</cp:revision>
  <dcterms:created xsi:type="dcterms:W3CDTF">2011-11-17T19:45:12Z</dcterms:created>
  <dcterms:modified xsi:type="dcterms:W3CDTF">2011-12-28T13:57:10Z</dcterms:modified>
</cp:coreProperties>
</file>